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88D857-7EF9-472F-9F7C-93A5666E19F1}" v="1" dt="2023-12-15T17:25:59.3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3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63A7F-2E1E-4F3A-99F8-CEA9080CD929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12B79-089A-4408-831E-2FBBA5679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18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160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1550" y="6492875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0A625891-6DDE-4243-BB76-53E901EE51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6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/>
          <p:cNvSpPr>
            <a:spLocks noChangeArrowheads="1"/>
          </p:cNvSpPr>
          <p:nvPr userDrawn="1"/>
        </p:nvSpPr>
        <p:spPr bwMode="auto">
          <a:xfrm>
            <a:off x="914400" y="457200"/>
            <a:ext cx="8001000" cy="109538"/>
          </a:xfrm>
          <a:prstGeom prst="rect">
            <a:avLst/>
          </a:prstGeom>
          <a:solidFill>
            <a:srgbClr val="EABD00"/>
          </a:solidFill>
          <a:ln>
            <a:noFill/>
          </a:ln>
        </p:spPr>
        <p:txBody>
          <a:bodyPr lIns="68573" tIns="34286" rIns="68573" bIns="34286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75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6553202"/>
            <a:ext cx="8839200" cy="1619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68573" tIns="34286" rIns="68573" bIns="34286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75">
              <a:solidFill>
                <a:srgbClr val="000000"/>
              </a:solidFill>
            </a:endParaRPr>
          </a:p>
        </p:txBody>
      </p:sp>
      <p:pic>
        <p:nvPicPr>
          <p:cNvPr id="12" name="Picture 13" descr="army one ping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1" y="77790"/>
            <a:ext cx="67151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662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kodirect.jten.mil/Atlas2/page/coi/externalCourseAccess.jsf?v=1554302308095&amp;course_prefix=J3T&amp;course_number=A-US1329" TargetMode="External"/><Relationship Id="rId2" Type="http://schemas.openxmlformats.org/officeDocument/2006/relationships/hyperlink" Target="https://jkodirect.jten.mil/Atlas2/page/coi/externalCourseAccess.jsf?v=1554302084733&amp;course_prefix=JS&amp;course_number=-US00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rmsglobal.prms.af.mil/" TargetMode="External"/><Relationship Id="rId4" Type="http://schemas.openxmlformats.org/officeDocument/2006/relationships/hyperlink" Target="https://jkodirect.jten.mil/Atlas2/page/coi/externalCourseAccess.jsf?v=1554302386305&amp;course_prefix=DOD&amp;course_number=-US1364-2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LL-CETAM-DART_ADMIN@USACE.ARMY.MI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5891-6DDE-4243-BB76-53E901EE51A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9277" y="1230930"/>
            <a:ext cx="8387862" cy="7332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sz="1400" b="1" dirty="0"/>
              <a:t>	Anti-Terrorism Awareness (Level1):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2"/>
              </a:rPr>
              <a:t>https://jkodirect.jten.mil/Atlas2/page/coi/externalCourseAccess.jsf?v=1554302084733&amp;course_prefix=JS&amp;course_number=-US007</a:t>
            </a:r>
            <a:endParaRPr lang="en-US" sz="1000" b="1" dirty="0"/>
          </a:p>
          <a:p>
            <a:pPr fontAlgn="base">
              <a:lnSpc>
                <a:spcPct val="150000"/>
              </a:lnSpc>
            </a:pPr>
            <a:r>
              <a:rPr lang="en-US" sz="1400" b="1" dirty="0"/>
              <a:t>	SERE 100.2 (Code of Conduct):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3"/>
              </a:rPr>
              <a:t>https://jkodirect.jten.mil/Atlas2/page/coi/externalCourseAccess.jsf?v=1554302308095&amp;course_prefix=J3T&amp;course_number=A-US1329</a:t>
            </a:r>
            <a:endParaRPr lang="en-US" sz="1000" b="1" dirty="0"/>
          </a:p>
          <a:p>
            <a:pPr fontAlgn="base">
              <a:lnSpc>
                <a:spcPct val="150000"/>
              </a:lnSpc>
            </a:pPr>
            <a:r>
              <a:rPr lang="en-US" sz="1400" b="1" dirty="0"/>
              <a:t>	Cyber Awareness: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4"/>
              </a:rPr>
              <a:t>https://jkodirect.jten.mil/Atlas2/page/coi/externalCourseAccess.jsf?v=1554302386305&amp;course_prefix=DOD&amp;course_number</a:t>
            </a:r>
            <a:r>
              <a:rPr lang="en-US" sz="1000">
                <a:latin typeface="Calibri" panose="020F0502020204030204" pitchFamily="34" charset="0"/>
                <a:hlinkClick r:id="rId4"/>
              </a:rPr>
              <a:t>=-US1364-24</a:t>
            </a:r>
            <a:endParaRPr lang="en-US" sz="100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lvl="1" algn="just" fontAlgn="base">
              <a:lnSpc>
                <a:spcPct val="150000"/>
              </a:lnSpc>
            </a:pPr>
            <a:r>
              <a:rPr lang="en-US" sz="1400" b="1" dirty="0">
                <a:latin typeface="Calibri" panose="020F0502020204030204" pitchFamily="34" charset="0"/>
              </a:rPr>
              <a:t>ISO-PREP Certificate (PDF):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**YOU MAY ACCESS FROM NIPR**</a:t>
            </a: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https://prmsglobal.prms.af.mil/</a:t>
            </a:r>
            <a:endParaRPr lang="en-US" sz="14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 b="0" i="0" u="sng" dirty="0">
              <a:solidFill>
                <a:srgbClr val="0563C1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	</a:t>
            </a:r>
            <a:r>
              <a:rPr lang="en-US" sz="1400" b="0" i="0" dirty="0" err="1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PRMS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 Operations Support Team contact information</a:t>
            </a:r>
            <a:br>
              <a:rPr lang="en-US" sz="1400" dirty="0"/>
            </a:br>
            <a:r>
              <a:rPr lang="en-US" sz="1400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 	586-239-3701 or DSN 312-273-3701 for assistance.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rgbClr val="222222"/>
                </a:solidFill>
                <a:latin typeface="Segoe UI" panose="020B0502040204020203" pitchFamily="34" charset="0"/>
              </a:rPr>
              <a:t>	</a:t>
            </a:r>
            <a:endParaRPr lang="en-US" sz="1400" b="0" i="0" dirty="0">
              <a:solidFill>
                <a:srgbClr val="222222"/>
              </a:solidFill>
              <a:effectLst/>
              <a:latin typeface="Segoe UI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rgbClr val="222222"/>
                </a:solidFill>
                <a:latin typeface="Segoe UI" panose="020B0502040204020203" pitchFamily="34" charset="0"/>
              </a:rPr>
              <a:t>	If you have done ISO-PREP before, get with your local site security manager and have them, send 	us a memo or email validating your ISO-PREP information is still up to date. </a:t>
            </a:r>
            <a:endParaRPr lang="en-US" sz="1400" b="0" i="0" dirty="0">
              <a:solidFill>
                <a:srgbClr val="222222"/>
              </a:solidFill>
              <a:effectLst/>
              <a:latin typeface="Segoe UI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 b="0" i="0" dirty="0">
              <a:solidFill>
                <a:srgbClr val="222222"/>
              </a:solidFill>
              <a:effectLst/>
              <a:latin typeface="Segoe UI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 b="0" i="0" dirty="0">
              <a:solidFill>
                <a:srgbClr val="222222"/>
              </a:solidFill>
              <a:effectLst/>
              <a:latin typeface="Segoe UI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 dirty="0">
              <a:solidFill>
                <a:srgbClr val="222222"/>
              </a:solidFill>
              <a:latin typeface="Segoe UI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 dirty="0">
              <a:solidFill>
                <a:srgbClr val="222222"/>
              </a:solidFill>
              <a:latin typeface="Segoe UI" panose="020B0502040204020203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4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</p:txBody>
      </p:sp>
      <p:sp>
        <p:nvSpPr>
          <p:cNvPr id="4" name="Title 14"/>
          <p:cNvSpPr txBox="1">
            <a:spLocks/>
          </p:cNvSpPr>
          <p:nvPr/>
        </p:nvSpPr>
        <p:spPr>
          <a:xfrm>
            <a:off x="2203664" y="87927"/>
            <a:ext cx="4751050" cy="6988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/>
              <a:t>EUCOM Online Training (TSIRTS)</a:t>
            </a: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629847" y="696779"/>
            <a:ext cx="7886700" cy="55144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00"/>
              <a:t>Training Needs Completed Prior to Reporting to Camp Atterbury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13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idx="4294967295"/>
          </p:nvPr>
        </p:nvSpPr>
        <p:spPr>
          <a:xfrm>
            <a:off x="2203664" y="87927"/>
            <a:ext cx="4751050" cy="1600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2800" b="1" dirty="0" err="1"/>
              <a:t>EUCOM</a:t>
            </a:r>
            <a:r>
              <a:rPr lang="en-US" sz="2800" b="1" dirty="0"/>
              <a:t> Online Training (TSIRTS)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half" idx="4294967295"/>
          </p:nvPr>
        </p:nvSpPr>
        <p:spPr>
          <a:xfrm>
            <a:off x="366069" y="1318846"/>
            <a:ext cx="8514159" cy="190793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1400" b="1" dirty="0"/>
              <a:t>Once completed, send your </a:t>
            </a:r>
            <a:r>
              <a:rPr lang="en-US" sz="1400" b="1" dirty="0" err="1"/>
              <a:t>TSIRT</a:t>
            </a:r>
            <a:r>
              <a:rPr lang="en-US" sz="1400" b="1" dirty="0"/>
              <a:t> Packet to the address below:</a:t>
            </a:r>
          </a:p>
          <a:p>
            <a:pPr marL="0" indent="0">
              <a:buNone/>
            </a:pPr>
            <a:r>
              <a:rPr lang="en-US" sz="1400" b="1"/>
              <a:t>	</a:t>
            </a:r>
            <a:r>
              <a:rPr lang="en-US" sz="1400" b="1">
                <a:hlinkClick r:id="rId2"/>
              </a:rPr>
              <a:t>DLL-CETAD-DART_ADMIN@USACE.ARMY.MIL</a:t>
            </a:r>
            <a:endParaRPr lang="en-US" sz="1400" b="1"/>
          </a:p>
          <a:p>
            <a:pPr marL="0" indent="0">
              <a:buNone/>
            </a:pPr>
            <a:r>
              <a:rPr lang="en-US" sz="1400" b="1" dirty="0"/>
              <a:t>		</a:t>
            </a:r>
            <a:endParaRPr lang="en-US" sz="2000" dirty="0"/>
          </a:p>
          <a:p>
            <a:pPr marL="0" indent="0">
              <a:buNone/>
            </a:pPr>
            <a:endParaRPr lang="en-US" sz="1400" dirty="0"/>
          </a:p>
          <a:p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5891-6DDE-4243-BB76-53E901EE51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89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58EDA3C17899438CD4B7CEFCCA216B" ma:contentTypeVersion="20" ma:contentTypeDescription="Create a new document." ma:contentTypeScope="" ma:versionID="df09a219f94e5af5bfbd4b6931088f4d">
  <xsd:schema xmlns:xsd="http://www.w3.org/2001/XMLSchema" xmlns:xs="http://www.w3.org/2001/XMLSchema" xmlns:p="http://schemas.microsoft.com/office/2006/metadata/properties" xmlns:ns1="http://schemas.microsoft.com/sharepoint/v3" xmlns:ns2="ecbc945c-418a-4868-9e08-298a4a2f7d3c" xmlns:ns3="01bc1090-7b5c-4fcf-a3b0-878f5576a26d" targetNamespace="http://schemas.microsoft.com/office/2006/metadata/properties" ma:root="true" ma:fieldsID="61038b274786f7706025e1fe71b4519a" ns1:_="" ns2:_="" ns3:_="">
    <xsd:import namespace="http://schemas.microsoft.com/sharepoint/v3"/>
    <xsd:import namespace="ecbc945c-418a-4868-9e08-298a4a2f7d3c"/>
    <xsd:import namespace="01bc1090-7b5c-4fcf-a3b0-878f5576a2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Record_x0020_item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bc945c-418a-4868-9e08-298a4a2f7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hidden="true" ma:internalName="MediaServiceAutoTags" ma:readOnly="true">
      <xsd:simpleType>
        <xsd:restriction base="dms:Text"/>
      </xsd:simpleType>
    </xsd:element>
    <xsd:element name="MediaServiceLocation" ma:index="14" nillable="true" ma:displayName="Location" ma:hidden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hidden="true" ma:internalName="MediaServiceOCR" ma:readOnly="true">
      <xsd:simpleType>
        <xsd:restriction base="dms:Note"/>
      </xsd:simpleType>
    </xsd:element>
    <xsd:element name="Record_x0020_item" ma:index="18" nillable="true" ma:displayName="Record item" ma:default="1" ma:hidden="true" ma:internalName="Record_x0020_item" ma:readOnly="false">
      <xsd:simpleType>
        <xsd:restriction base="dms:Boolean"/>
      </xsd:simpleType>
    </xsd:element>
    <xsd:element name="MediaLengthInSeconds" ma:index="21" nillable="true" ma:displayName="Length (seconds)" ma:hidden="true" ma:internalName="MediaLengthInSeconds" ma:readOnly="true">
      <xsd:simpleType>
        <xsd:restriction base="dms:Unknown"/>
      </xsd:simpleType>
    </xsd:element>
    <xsd:element name="Date" ma:index="22" nillable="true" ma:displayName="Date" ma:format="DateTime" ma:hidden="true" ma:internalName="Date">
      <xsd:simpleType>
        <xsd:restriction base="dms:DateTim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c1090-7b5c-4fcf-a3b0-878f5576a26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5" nillable="true" ma:displayName="Taxonomy Catch All Column" ma:hidden="true" ma:list="{88d5c59f-a7c7-4049-911d-76828d9029b8}" ma:internalName="TaxCatchAll" ma:readOnly="false" ma:showField="CatchAllData" ma:web="01bc1090-7b5c-4fcf-a3b0-878f5576a2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01bc1090-7b5c-4fcf-a3b0-878f5576a26d" xsi:nil="true"/>
    <lcf76f155ced4ddcb4097134ff3c332f xmlns="ecbc945c-418a-4868-9e08-298a4a2f7d3c">
      <Terms xmlns="http://schemas.microsoft.com/office/infopath/2007/PartnerControls"/>
    </lcf76f155ced4ddcb4097134ff3c332f>
    <Record_x0020_item xmlns="ecbc945c-418a-4868-9e08-298a4a2f7d3c">true</Record_x0020_item>
    <_ip_UnifiedCompliancePolicyProperties xmlns="http://schemas.microsoft.com/sharepoint/v3" xsi:nil="true"/>
    <Date xmlns="ecbc945c-418a-4868-9e08-298a4a2f7d3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485D04-CE82-4353-8B13-5ACBDEB040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cbc945c-418a-4868-9e08-298a4a2f7d3c"/>
    <ds:schemaRef ds:uri="01bc1090-7b5c-4fcf-a3b0-878f5576a2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DC7609-17C9-43B1-A8E7-E790AEBD6236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4adc925-6b5d-4628-b7e0-5b86efa98958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bc96db8f-62c4-44cc-8b28-7ef117495d18"/>
    <ds:schemaRef ds:uri="http://www.w3.org/XML/1998/namespace"/>
    <ds:schemaRef ds:uri="http://schemas.microsoft.com/sharepoint/v3"/>
    <ds:schemaRef ds:uri="01bc1090-7b5c-4fcf-a3b0-878f5576a26d"/>
    <ds:schemaRef ds:uri="ecbc945c-418a-4868-9e08-298a4a2f7d3c"/>
  </ds:schemaRefs>
</ds:datastoreItem>
</file>

<file path=customXml/itemProps3.xml><?xml version="1.0" encoding="utf-8"?>
<ds:datastoreItem xmlns:ds="http://schemas.openxmlformats.org/officeDocument/2006/customXml" ds:itemID="{C86F748A-8A83-46B4-AEF7-A483357519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1494</TotalTime>
  <Words>242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Segoe UI</vt:lpstr>
      <vt:lpstr>Office Theme</vt:lpstr>
      <vt:lpstr>PowerPoint Presentation</vt:lpstr>
      <vt:lpstr>EUCOM Online Training (TSIRTS)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Training Needed Completed Prior to Reporting</dc:title>
  <dc:creator>Reed, Jason Keith CIV USARMY HQDA DCS G-1 (USA)</dc:creator>
  <cp:lastModifiedBy>Moeck, Shannon M CIV USARMY CETAM (USA)</cp:lastModifiedBy>
  <cp:revision>42</cp:revision>
  <dcterms:created xsi:type="dcterms:W3CDTF">2021-05-11T10:55:37Z</dcterms:created>
  <dcterms:modified xsi:type="dcterms:W3CDTF">2024-07-26T17:40:27Z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0x010100CC58EDA3C17899438CD4B7CEFCCA216B</vt:lpwstr>
  </property>
</Properties>
</file>