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8"/>
  </p:notesMasterIdLst>
  <p:sldIdLst>
    <p:sldId id="260" r:id="rId5"/>
    <p:sldId id="258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8C54E7-FE56-46E1-B7E7-FA72903644B3}" v="3" dt="2023-10-31T10:49:36.5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1868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63A7F-2E1E-4F3A-99F8-CEA9080CD929}" type="datetimeFigureOut">
              <a:rPr lang="en-US" smtClean="0"/>
              <a:t>11/1/2023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12B79-089A-4408-831E-2FBBA5679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18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1600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1550" y="6492875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0A625891-6DDE-4243-BB76-53E901EE51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863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8"/>
          <p:cNvSpPr>
            <a:spLocks noChangeArrowheads="1"/>
          </p:cNvSpPr>
          <p:nvPr userDrawn="1"/>
        </p:nvSpPr>
        <p:spPr bwMode="auto">
          <a:xfrm>
            <a:off x="914400" y="457200"/>
            <a:ext cx="8001000" cy="109538"/>
          </a:xfrm>
          <a:prstGeom prst="rect">
            <a:avLst/>
          </a:prstGeom>
          <a:solidFill>
            <a:srgbClr val="EABD00"/>
          </a:solidFill>
          <a:ln>
            <a:noFill/>
          </a:ln>
        </p:spPr>
        <p:txBody>
          <a:bodyPr lIns="68573" tIns="34286" rIns="68573" bIns="34286"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75">
              <a:solidFill>
                <a:srgbClr val="000000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52400" y="6553202"/>
            <a:ext cx="8839200" cy="16192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txBody>
          <a:bodyPr lIns="68573" tIns="34286" rIns="68573" bIns="34286"/>
          <a:lstStyle>
            <a:lvl1pPr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128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75">
              <a:solidFill>
                <a:srgbClr val="000000"/>
              </a:solidFill>
            </a:endParaRPr>
          </a:p>
        </p:txBody>
      </p:sp>
      <p:pic>
        <p:nvPicPr>
          <p:cNvPr id="12" name="Picture 13" descr="army one ping2.png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1" y="77790"/>
            <a:ext cx="67151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6620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8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s.signal.army.mil/" TargetMode="External"/><Relationship Id="rId3" Type="http://schemas.openxmlformats.org/officeDocument/2006/relationships/hyperlink" Target="https://jkodirect.jten.mil/Atlas2/page/coi/externalCourseAccess.jsf?v=1554302084733&amp;course_prefix=JS&amp;course_number=-US007" TargetMode="External"/><Relationship Id="rId7" Type="http://schemas.openxmlformats.org/officeDocument/2006/relationships/hyperlink" Target="https://jkodirect.jten.mil/Atlas2/page/coi/externalCourseAccess.jsf?v=1554302308095&amp;course_prefix=J3T&amp;course_number=A-US1329" TargetMode="External"/><Relationship Id="rId2" Type="http://schemas.openxmlformats.org/officeDocument/2006/relationships/hyperlink" Target="https://securityawareness.usalearning.gov/itawareness/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jkodirect.jten.mil/html/COI.xhtml?course_prefix=CTIP&amp;course_number=-GA-US011" TargetMode="External"/><Relationship Id="rId5" Type="http://schemas.openxmlformats.org/officeDocument/2006/relationships/hyperlink" Target="https://jkodirect.jten.mil/html/COI.xhtml?course_prefix=JS&amp;course_number=-US006" TargetMode="External"/><Relationship Id="rId10" Type="http://schemas.openxmlformats.org/officeDocument/2006/relationships/hyperlink" Target="https://jkodirect.jten.mil/Atlas2/page/coi/externalCourseAccess.jsf?v=1554302435813&amp;course_prefix=JS&amp;course_number=-US013" TargetMode="External"/><Relationship Id="rId4" Type="http://schemas.openxmlformats.org/officeDocument/2006/relationships/hyperlink" Target="https://jkodirect.jten.mil/html/COI.xhtml?course_prefix=DMRTI&amp;course_number=-US026" TargetMode="External"/><Relationship Id="rId9" Type="http://schemas.openxmlformats.org/officeDocument/2006/relationships/hyperlink" Target="https://securityawareness.usalearning.gov/opsec/index.ht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am.usace.army.mil/portals/53/docs/udc/training/biometrics%20101.pdf" TargetMode="External"/><Relationship Id="rId2" Type="http://schemas.openxmlformats.org/officeDocument/2006/relationships/hyperlink" Target="https://securityawareness.usalearning.gov/derivative/index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rmsglobal.prms.af.mil/" TargetMode="External"/><Relationship Id="rId4" Type="http://schemas.openxmlformats.org/officeDocument/2006/relationships/hyperlink" Target="https://securityawareness.usalearning.gov/disclosure/index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ason.k.reed6.civ@mail.mil" TargetMode="External"/><Relationship Id="rId2" Type="http://schemas.openxmlformats.org/officeDocument/2006/relationships/hyperlink" Target="mailto:usarmy.in.hqda.mbx.aecw-ee-and-predeployment@army.mi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essica.l.kidwell@usace.army.mi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5891-6DDE-4243-BB76-53E901EE51A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27453" y="1047807"/>
            <a:ext cx="8387862" cy="8516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Insider Threat Awareness (TARP):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hlinkClick r:id="rId2"/>
              </a:rPr>
              <a:t>https://securityawareness.usalearning.gov/itawareness/index.htm</a:t>
            </a:r>
            <a:r>
              <a:rPr lang="en-US" sz="1000" dirty="0">
                <a:latin typeface="Calibri" panose="020F0502020204030204" pitchFamily="34" charset="0"/>
              </a:rPr>
              <a:t>   </a:t>
            </a: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Anti-Terrorism Awareness (Level1):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hlinkClick r:id="rId3"/>
              </a:rPr>
              <a:t>https://jkodirect.jten.mil/Atlas2/page/coi/externalCourseAccess.jsf?v=1554302084733&amp;course_prefix=JS&amp;course_number=-US007</a:t>
            </a:r>
            <a:endParaRPr lang="en-US" sz="1000" b="1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Emergency Preparedness Response Course: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hlinkClick r:id="rId4"/>
              </a:rPr>
              <a:t>jkodirect.jten.mil/html/</a:t>
            </a:r>
            <a:r>
              <a:rPr lang="en-US" sz="1000" dirty="0" err="1">
                <a:hlinkClick r:id="rId4"/>
              </a:rPr>
              <a:t>COI.xhtml?course_prefix</a:t>
            </a:r>
            <a:r>
              <a:rPr lang="en-US" sz="1000" dirty="0">
                <a:hlinkClick r:id="rId4"/>
              </a:rPr>
              <a:t>=</a:t>
            </a:r>
            <a:r>
              <a:rPr lang="en-US" sz="1000" dirty="0" err="1">
                <a:hlinkClick r:id="rId4"/>
              </a:rPr>
              <a:t>DMRTI&amp;course_number</a:t>
            </a:r>
            <a:r>
              <a:rPr lang="en-US" sz="1000" dirty="0">
                <a:hlinkClick r:id="rId4"/>
              </a:rPr>
              <a:t>=-US026</a:t>
            </a:r>
            <a:r>
              <a:rPr lang="en-US" sz="1000" dirty="0"/>
              <a:t> </a:t>
            </a:r>
            <a:endParaRPr lang="en-US" sz="1000" b="1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Joint Staff Suicide Awareness and Prevention: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hlinkClick r:id="rId5"/>
              </a:rPr>
              <a:t>https://jkodirect.jten.mil/html/COI.xhtml?course_prefix=JS&amp;course_number=-US006</a:t>
            </a:r>
            <a:endParaRPr lang="en-US" sz="1000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Combating Trafficking in Persons: (General Awareness A)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b="0" i="0" dirty="0">
                <a:solidFill>
                  <a:srgbClr val="27233A"/>
                </a:solidFill>
                <a:effectLst/>
                <a:latin typeface="Lucida Grande"/>
                <a:hlinkClick r:id="rId6"/>
              </a:rPr>
              <a:t>https://jkodirect.jten.mil/html/COI.xhtml?course_prefix=CTIP&amp;course_number=-GA-US011</a:t>
            </a:r>
            <a:endParaRPr lang="en-US" sz="1000" b="1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SERE 100.2 (Code of Conduct):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hlinkClick r:id="rId7"/>
              </a:rPr>
              <a:t>https://jkodirect.jten.mil/Atlas2/page/coi/externalCourseAccess.jsf?v=1554302308095&amp;course_prefix=J3T&amp;course_number=A-US1329</a:t>
            </a:r>
            <a:endParaRPr lang="en-US" sz="1000" b="1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Cyber Awareness and Mandatory Army IT User Agreement: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b="1" dirty="0">
                <a:hlinkClick r:id="rId8"/>
              </a:rPr>
              <a:t>https://cs.signal.army.mil/</a:t>
            </a:r>
            <a:endParaRPr lang="en-US" sz="1000" b="1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Operational Security (OPSEC):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0563C1"/>
                </a:solidFill>
                <a:hlinkClick r:id="rId9"/>
              </a:rPr>
              <a:t>https://securityawareness.usalearning.gov/opsec/index.htm</a:t>
            </a:r>
            <a:endParaRPr lang="en-US" sz="1000" dirty="0">
              <a:solidFill>
                <a:srgbClr val="0563C1"/>
              </a:solidFill>
            </a:endParaRPr>
          </a:p>
          <a:p>
            <a:pPr marL="171450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   Joint Staff Equal Opportunity Training: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000" dirty="0">
                <a:latin typeface="Calibri" panose="020F0502020204030204" pitchFamily="34" charset="0"/>
                <a:hlinkClick r:id="rId10"/>
              </a:rPr>
              <a:t>https://jkodirect.jten.mil/Atlas2/page/coi/externalCourseAccess.jsf?v=1554302435813&amp;course_prefix=JS&amp;course_number=-US013</a:t>
            </a: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 dirty="0">
              <a:latin typeface="Calibri" panose="020F0502020204030204" pitchFamily="34" charset="0"/>
            </a:endParaRPr>
          </a:p>
        </p:txBody>
      </p:sp>
      <p:sp>
        <p:nvSpPr>
          <p:cNvPr id="4" name="Title 14"/>
          <p:cNvSpPr txBox="1">
            <a:spLocks/>
          </p:cNvSpPr>
          <p:nvPr/>
        </p:nvSpPr>
        <p:spPr>
          <a:xfrm>
            <a:off x="2203664" y="87927"/>
            <a:ext cx="4751050" cy="6988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/>
              <a:t>CENTCOM </a:t>
            </a:r>
            <a:r>
              <a:rPr lang="en-US" sz="2800" b="1" dirty="0"/>
              <a:t>Online Training (TSIRTS)</a:t>
            </a:r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629847" y="888023"/>
            <a:ext cx="7886700" cy="50757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100" dirty="0"/>
              <a:t>Training Needs Completed Prior to Reporting to Camp Atterbury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513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5891-6DDE-4243-BB76-53E901EE51A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14"/>
          <p:cNvSpPr txBox="1">
            <a:spLocks/>
          </p:cNvSpPr>
          <p:nvPr/>
        </p:nvSpPr>
        <p:spPr>
          <a:xfrm>
            <a:off x="2203664" y="87927"/>
            <a:ext cx="4751050" cy="6988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/>
              <a:t>Online Training (TSIRTS)</a:t>
            </a:r>
          </a:p>
        </p:txBody>
      </p:sp>
      <p:sp>
        <p:nvSpPr>
          <p:cNvPr id="4" name="Title 4"/>
          <p:cNvSpPr txBox="1">
            <a:spLocks/>
          </p:cNvSpPr>
          <p:nvPr/>
        </p:nvSpPr>
        <p:spPr>
          <a:xfrm>
            <a:off x="629847" y="696779"/>
            <a:ext cx="7886700" cy="55144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100"/>
              <a:t>Training Needs Completed Prior to Reporting to Camp Atterbury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9272" y="1230937"/>
            <a:ext cx="8458204" cy="480937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Derivative Classification: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hlinkClick r:id="rId2"/>
              </a:rPr>
              <a:t>https://securityawareness.usalearning.gov/derivative/index.htm</a:t>
            </a:r>
            <a:endParaRPr lang="en-US" sz="1100" b="1" dirty="0"/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Intro to Biometrics: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https://www.tam.usace.army.mil/portals/53/docs/udc/training/biometrics%20101.pdf</a:t>
            </a:r>
            <a:endParaRPr lang="en-US" sz="11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Discharge of Classified Information:</a:t>
            </a:r>
          </a:p>
          <a:p>
            <a:pPr marL="628650" lvl="1" indent="-1714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https://securityawareness.usalearning.gov/disclosure/index.html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ISO-PREP Certificate (PDF):</a:t>
            </a:r>
          </a:p>
          <a:p>
            <a:pPr marL="742950" lvl="1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100" b="1" dirty="0"/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**YOU MAY ACCESS FROM NIPR**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https://prmsglobal.prms.af.mil/</a:t>
            </a:r>
            <a:endParaRPr lang="en-US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b="0" i="0" u="sng" dirty="0" err="1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PRMS</a:t>
            </a:r>
            <a:r>
              <a:rPr lang="en-US" b="0" i="0" u="sng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 Operations Support Team contact information</a:t>
            </a:r>
            <a:br>
              <a:rPr lang="en-US" dirty="0"/>
            </a:br>
            <a:r>
              <a:rPr lang="en-US" b="0" i="0" dirty="0">
                <a:solidFill>
                  <a:srgbClr val="222222"/>
                </a:solidFill>
                <a:effectLst/>
                <a:latin typeface="Segoe UI" panose="020B0502040204020203" pitchFamily="34" charset="0"/>
              </a:rPr>
              <a:t> 586-239-3701 or DSN 312-273-3701 for assistance.</a:t>
            </a:r>
            <a:br>
              <a:rPr lang="en-US" dirty="0"/>
            </a:br>
            <a:endParaRPr lang="en-US" sz="18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fontAlgn="base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517592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 idx="4294967295"/>
          </p:nvPr>
        </p:nvSpPr>
        <p:spPr>
          <a:xfrm>
            <a:off x="2203664" y="87927"/>
            <a:ext cx="4751050" cy="1600200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en-US" sz="2800" b="1" dirty="0"/>
              <a:t>Online Training (TSIRTS)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half" idx="4294967295"/>
          </p:nvPr>
        </p:nvSpPr>
        <p:spPr>
          <a:xfrm>
            <a:off x="366069" y="1318846"/>
            <a:ext cx="8514159" cy="190793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sz="1400" b="1" dirty="0"/>
              <a:t>Once completed, send your </a:t>
            </a:r>
            <a:r>
              <a:rPr lang="en-US" sz="1400" b="1" dirty="0" err="1"/>
              <a:t>TSIRT</a:t>
            </a:r>
            <a:r>
              <a:rPr lang="en-US" sz="1400" b="1" dirty="0"/>
              <a:t> Packet to the address below:</a:t>
            </a:r>
          </a:p>
          <a:p>
            <a:pPr marL="0" indent="0" algn="ctr">
              <a:buNone/>
            </a:pPr>
            <a:r>
              <a:rPr lang="en-US" sz="2000" dirty="0">
                <a:hlinkClick r:id="rId2"/>
              </a:rPr>
              <a:t>usarmy.in.hqda.mbx.aecw-ee-and-predeployment@army.mil</a:t>
            </a:r>
            <a:endParaRPr lang="en-US" sz="2000" dirty="0"/>
          </a:p>
          <a:p>
            <a:pPr marL="457200" lvl="1" indent="0">
              <a:buNone/>
            </a:pPr>
            <a:endParaRPr lang="en-US" sz="1400" b="1" i="1" u="sng" dirty="0"/>
          </a:p>
          <a:p>
            <a:pPr lvl="1"/>
            <a:r>
              <a:rPr lang="en-US" sz="1400" b="1" i="1" u="sng" dirty="0"/>
              <a:t>Please put in Subject line Last, First followed by TSIRTS: Example SMITH, JOE TSIRTS</a:t>
            </a:r>
          </a:p>
          <a:p>
            <a:pPr lvl="1"/>
            <a:r>
              <a:rPr lang="en-US" sz="1400" b="1" i="1" u="sng" dirty="0"/>
              <a:t>We can only accept PDF files</a:t>
            </a:r>
          </a:p>
          <a:p>
            <a:r>
              <a:rPr lang="en-US" sz="1400" b="1" dirty="0"/>
              <a:t>Any issues or questions with online training contact:</a:t>
            </a:r>
          </a:p>
          <a:p>
            <a:pPr marL="0" indent="0">
              <a:buNone/>
            </a:pPr>
            <a:r>
              <a:rPr lang="en-US" sz="1400" b="1" dirty="0"/>
              <a:t>		</a:t>
            </a:r>
            <a:endParaRPr lang="en-US" sz="2000" dirty="0"/>
          </a:p>
          <a:p>
            <a:pPr marL="0" indent="0">
              <a:buNone/>
            </a:pPr>
            <a:endParaRPr lang="en-US" sz="1400" dirty="0"/>
          </a:p>
          <a:p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25891-6DDE-4243-BB76-53E901EE51A0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66069" y="3454725"/>
            <a:ext cx="797359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DART Admin</a:t>
            </a:r>
          </a:p>
          <a:p>
            <a:pPr algn="ctr"/>
            <a:r>
              <a:rPr lang="en-US" sz="1400" dirty="0"/>
              <a:t>Jessica Kidwell</a:t>
            </a:r>
            <a:endParaRPr lang="en-US" sz="1400" dirty="0">
              <a:hlinkClick r:id="rId3"/>
            </a:endParaRPr>
          </a:p>
          <a:p>
            <a:pPr algn="ctr"/>
            <a:r>
              <a:rPr lang="en-US" sz="1400" dirty="0">
                <a:hlinkClick r:id="rId4"/>
              </a:rPr>
              <a:t>jessica.l.kidwell@usace.army.mil</a:t>
            </a:r>
            <a:endParaRPr lang="en-US" sz="1400" dirty="0"/>
          </a:p>
          <a:p>
            <a:pPr algn="ctr"/>
            <a:r>
              <a:rPr lang="en-US" sz="1400" dirty="0"/>
              <a:t>Office 540-665-2490</a:t>
            </a:r>
          </a:p>
          <a:p>
            <a:pPr algn="ctr"/>
            <a:r>
              <a:rPr lang="en-US" sz="1400" dirty="0"/>
              <a:t> </a:t>
            </a:r>
          </a:p>
          <a:p>
            <a:pPr algn="ctr"/>
            <a:r>
              <a:rPr lang="en-US" sz="1400" dirty="0"/>
              <a:t> </a:t>
            </a:r>
          </a:p>
          <a:p>
            <a:pPr algn="ctr"/>
            <a:endParaRPr lang="en-US" sz="1400" dirty="0">
              <a:hlinkClick r:id="rId3"/>
            </a:endParaRPr>
          </a:p>
          <a:p>
            <a:pPr algn="ctr"/>
            <a:endParaRPr lang="en-US" sz="1400" dirty="0">
              <a:hlinkClick r:id="rId3"/>
            </a:endParaRPr>
          </a:p>
          <a:p>
            <a:pPr algn="ctr"/>
            <a:endParaRPr lang="en-US" sz="1400" b="1" dirty="0">
              <a:hlinkClick r:id="rId3"/>
            </a:endParaRPr>
          </a:p>
          <a:p>
            <a:pPr algn="ctr"/>
            <a:endParaRPr lang="en-US" sz="1400" dirty="0">
              <a:hlinkClick r:id="rId3"/>
            </a:endParaRPr>
          </a:p>
          <a:p>
            <a:pPr algn="ctr"/>
            <a:endParaRPr lang="en-US" sz="1400" dirty="0"/>
          </a:p>
          <a:p>
            <a:pPr algn="ctr"/>
            <a:endParaRPr lang="en-US" sz="1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775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58EDA3C17899438CD4B7CEFCCA216B" ma:contentTypeVersion="18" ma:contentTypeDescription="Create a new document." ma:contentTypeScope="" ma:versionID="a7fbd89da6279bb9c46765831bd8cdc6">
  <xsd:schema xmlns:xsd="http://www.w3.org/2001/XMLSchema" xmlns:xs="http://www.w3.org/2001/XMLSchema" xmlns:p="http://schemas.microsoft.com/office/2006/metadata/properties" xmlns:ns1="http://schemas.microsoft.com/sharepoint/v3" xmlns:ns2="ecbc945c-418a-4868-9e08-298a4a2f7d3c" xmlns:ns3="01bc1090-7b5c-4fcf-a3b0-878f5576a26d" targetNamespace="http://schemas.microsoft.com/office/2006/metadata/properties" ma:root="true" ma:fieldsID="7dc3f5696e0f5f4835c18c85afa77517" ns1:_="" ns2:_="" ns3:_="">
    <xsd:import namespace="http://schemas.microsoft.com/sharepoint/v3"/>
    <xsd:import namespace="ecbc945c-418a-4868-9e08-298a4a2f7d3c"/>
    <xsd:import namespace="01bc1090-7b5c-4fcf-a3b0-878f5576a2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1:_ip_UnifiedCompliancePolicyProperties" minOccurs="0"/>
                <xsd:element ref="ns1:_ip_UnifiedCompliancePolicyUIAction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Record_x0020_item" minOccurs="0"/>
                <xsd:element ref="ns3:SharedWithUsers" minOccurs="0"/>
                <xsd:element ref="ns3:SharedWithDetails" minOccurs="0"/>
                <xsd:element ref="ns2:MediaLengthInSeconds" minOccurs="0"/>
                <xsd:element ref="ns2:Dat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bc945c-418a-4868-9e08-298a4a2f7d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Record_x0020_item" ma:index="18" nillable="true" ma:displayName="Record item" ma:default="1" ma:internalName="Record_x0020_item">
      <xsd:simpleType>
        <xsd:restriction base="dms:Boolean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Date" ma:index="22" nillable="true" ma:displayName="Date" ma:format="DateOnly" ma:internalName="Date">
      <xsd:simpleType>
        <xsd:restriction base="dms:DateTime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bc1090-7b5c-4fcf-a3b0-878f5576a26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88d5c59f-a7c7-4049-911d-76828d9029b8}" ma:internalName="TaxCatchAll" ma:showField="CatchAllData" ma:web="01bc1090-7b5c-4fcf-a3b0-878f5576a2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01bc1090-7b5c-4fcf-a3b0-878f5576a26d" xsi:nil="true"/>
    <lcf76f155ced4ddcb4097134ff3c332f xmlns="ecbc945c-418a-4868-9e08-298a4a2f7d3c">
      <Terms xmlns="http://schemas.microsoft.com/office/infopath/2007/PartnerControls"/>
    </lcf76f155ced4ddcb4097134ff3c332f>
    <Record_x0020_item xmlns="ecbc945c-418a-4868-9e08-298a4a2f7d3c">false</Record_x0020_item>
    <_ip_UnifiedCompliancePolicyProperties xmlns="http://schemas.microsoft.com/sharepoint/v3" xsi:nil="true"/>
    <Date xmlns="ecbc945c-418a-4868-9e08-298a4a2f7d3c" xsi:nil="true"/>
  </documentManagement>
</p:properties>
</file>

<file path=customXml/itemProps1.xml><?xml version="1.0" encoding="utf-8"?>
<ds:datastoreItem xmlns:ds="http://schemas.openxmlformats.org/officeDocument/2006/customXml" ds:itemID="{702E0EA0-D0DF-4E35-B885-14C87C39A96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4725441-9E1E-4AAA-956C-86CB805F13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cbc945c-418a-4868-9e08-298a4a2f7d3c"/>
    <ds:schemaRef ds:uri="01bc1090-7b5c-4fcf-a3b0-878f5576a2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6913A0-0410-4264-955C-760288B085D3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04adc925-6b5d-4628-b7e0-5b86efa98958"/>
    <ds:schemaRef ds:uri="http://purl.org/dc/terms/"/>
    <ds:schemaRef ds:uri="http://schemas.openxmlformats.org/package/2006/metadata/core-properties"/>
    <ds:schemaRef ds:uri="bc96db8f-62c4-44cc-8b28-7ef117495d18"/>
    <ds:schemaRef ds:uri="http://www.w3.org/XML/1998/namespace"/>
    <ds:schemaRef ds:uri="http://schemas.microsoft.com/sharepoint/v3"/>
    <ds:schemaRef ds:uri="01bc1090-7b5c-4fcf-a3b0-878f5576a26d"/>
    <ds:schemaRef ds:uri="ecbc945c-418a-4868-9e08-298a4a2f7d3c"/>
  </ds:schemaRefs>
</ds:datastoreItem>
</file>

<file path=docMetadata/LabelInfo.xml><?xml version="1.0" encoding="utf-8"?>
<clbl:labelList xmlns:clbl="http://schemas.microsoft.com/office/2020/mipLabelMetadata">
  <clbl:label id="{fae6d70f-954b-4811-92b6-0530d6f84c43}" enabled="0" method="" siteId="{fae6d70f-954b-4811-92b6-0530d6f84c4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1346</TotalTime>
  <Words>488</Words>
  <Application>Microsoft Office PowerPoint</Application>
  <PresentationFormat>On-screen Show (4:3)</PresentationFormat>
  <Paragraphs>68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Lucida Grande</vt:lpstr>
      <vt:lpstr>Segoe UI</vt:lpstr>
      <vt:lpstr>Office Theme</vt:lpstr>
      <vt:lpstr>PowerPoint Presentation</vt:lpstr>
      <vt:lpstr>PowerPoint Presentation</vt:lpstr>
      <vt:lpstr>Online Training (TSIRTS)</vt:lpstr>
    </vt:vector>
  </TitlesOfParts>
  <Company>US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Training Needed Completed Prior to Reporting</dc:title>
  <dc:creator>Reed, Jason Keith CIV USARMY HQDA DCS G-1 (USA)</dc:creator>
  <cp:lastModifiedBy>Moeck, Shannon M CIV (USA)</cp:lastModifiedBy>
  <cp:revision>42</cp:revision>
  <dcterms:created xsi:type="dcterms:W3CDTF">2021-05-11T10:55:37Z</dcterms:created>
  <dcterms:modified xsi:type="dcterms:W3CDTF">2023-11-01T16:37:49Z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0x010100CC58EDA3C17899438CD4B7CEFCCA216B</vt:lpwstr>
  </property>
  <property fmtid="{D5CDD505-2E9C-101B-9397-08002B2CF9AE}" pid="3" name="MediaServiceImageTags">
    <vt:lpwstr/>
  </property>
</Properties>
</file>